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" y="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E8DC-19E2-45BB-8DC7-0EFF97798FD4}" type="datetimeFigureOut">
              <a:rPr lang="nl-NL" smtClean="0"/>
              <a:pPr/>
              <a:t>16-9-2012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658D-F26F-4F77-8C71-8E836FE0D99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E8DC-19E2-45BB-8DC7-0EFF97798FD4}" type="datetimeFigureOut">
              <a:rPr lang="nl-NL" smtClean="0"/>
              <a:pPr/>
              <a:t>16-9-2012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658D-F26F-4F77-8C71-8E836FE0D99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E8DC-19E2-45BB-8DC7-0EFF97798FD4}" type="datetimeFigureOut">
              <a:rPr lang="nl-NL" smtClean="0"/>
              <a:pPr/>
              <a:t>16-9-2012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658D-F26F-4F77-8C71-8E836FE0D99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E8DC-19E2-45BB-8DC7-0EFF97798FD4}" type="datetimeFigureOut">
              <a:rPr lang="nl-NL" smtClean="0"/>
              <a:pPr/>
              <a:t>16-9-2012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658D-F26F-4F77-8C71-8E836FE0D99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E8DC-19E2-45BB-8DC7-0EFF97798FD4}" type="datetimeFigureOut">
              <a:rPr lang="nl-NL" smtClean="0"/>
              <a:pPr/>
              <a:t>16-9-2012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658D-F26F-4F77-8C71-8E836FE0D99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E8DC-19E2-45BB-8DC7-0EFF97798FD4}" type="datetimeFigureOut">
              <a:rPr lang="nl-NL" smtClean="0"/>
              <a:pPr/>
              <a:t>16-9-2012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658D-F26F-4F77-8C71-8E836FE0D99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E8DC-19E2-45BB-8DC7-0EFF97798FD4}" type="datetimeFigureOut">
              <a:rPr lang="nl-NL" smtClean="0"/>
              <a:pPr/>
              <a:t>16-9-2012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658D-F26F-4F77-8C71-8E836FE0D99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E8DC-19E2-45BB-8DC7-0EFF97798FD4}" type="datetimeFigureOut">
              <a:rPr lang="nl-NL" smtClean="0"/>
              <a:pPr/>
              <a:t>16-9-2012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658D-F26F-4F77-8C71-8E836FE0D99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E8DC-19E2-45BB-8DC7-0EFF97798FD4}" type="datetimeFigureOut">
              <a:rPr lang="nl-NL" smtClean="0"/>
              <a:pPr/>
              <a:t>16-9-2012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658D-F26F-4F77-8C71-8E836FE0D99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E8DC-19E2-45BB-8DC7-0EFF97798FD4}" type="datetimeFigureOut">
              <a:rPr lang="nl-NL" smtClean="0"/>
              <a:pPr/>
              <a:t>16-9-2012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658D-F26F-4F77-8C71-8E836FE0D99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E8DC-19E2-45BB-8DC7-0EFF97798FD4}" type="datetimeFigureOut">
              <a:rPr lang="nl-NL" smtClean="0"/>
              <a:pPr/>
              <a:t>16-9-2012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658D-F26F-4F77-8C71-8E836FE0D99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5E8DC-19E2-45BB-8DC7-0EFF97798FD4}" type="datetimeFigureOut">
              <a:rPr lang="nl-NL" smtClean="0"/>
              <a:pPr/>
              <a:t>16-9-2012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8658D-F26F-4F77-8C71-8E836FE0D99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792088"/>
          </a:xfrm>
        </p:spPr>
        <p:txBody>
          <a:bodyPr/>
          <a:lstStyle/>
          <a:p>
            <a:r>
              <a:rPr lang="nl-NL" b="1" dirty="0" smtClean="0">
                <a:solidFill>
                  <a:schemeClr val="accent4">
                    <a:lumMod val="75000"/>
                  </a:schemeClr>
                </a:solidFill>
              </a:rPr>
              <a:t>Voorzetsels bij landen en steden</a:t>
            </a:r>
            <a:endParaRPr lang="nl-NL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776864" cy="4752528"/>
          </a:xfrm>
        </p:spPr>
        <p:txBody>
          <a:bodyPr/>
          <a:lstStyle/>
          <a:p>
            <a:pPr algn="l"/>
            <a:r>
              <a:rPr lang="nl-NL" dirty="0" smtClean="0">
                <a:solidFill>
                  <a:schemeClr val="tx1"/>
                </a:solidFill>
              </a:rPr>
              <a:t>Nederlands:	in/naar</a:t>
            </a:r>
          </a:p>
          <a:p>
            <a:pPr algn="l"/>
            <a:endParaRPr lang="nl-NL" dirty="0">
              <a:solidFill>
                <a:schemeClr val="tx1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In het Frans zijn er verschillende voorzetsels.</a:t>
            </a: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Volg het stappenplan om de juiste vorm te kiezen.</a:t>
            </a: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stad	</a:t>
            </a:r>
            <a:r>
              <a:rPr lang="nl-NL" dirty="0" smtClean="0">
                <a:sym typeface="Wingdings" pitchFamily="2" charset="2"/>
              </a:rPr>
              <a:t>	het voorzetsel is altijd </a:t>
            </a:r>
            <a:r>
              <a:rPr lang="nl-NL" b="1" dirty="0" smtClean="0">
                <a:solidFill>
                  <a:srgbClr val="FF0000"/>
                </a:solidFill>
                <a:sym typeface="Wingdings" pitchFamily="2" charset="2"/>
              </a:rPr>
              <a:t>à</a:t>
            </a:r>
          </a:p>
          <a:p>
            <a:pPr>
              <a:buNone/>
            </a:pPr>
            <a:endParaRPr lang="nl-NL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r>
              <a:rPr lang="nl-NL" dirty="0" smtClean="0">
                <a:solidFill>
                  <a:schemeClr val="accent6"/>
                </a:solidFill>
                <a:sym typeface="Wingdings" pitchFamily="2" charset="2"/>
              </a:rPr>
              <a:t>voorbeeld		</a:t>
            </a:r>
            <a:r>
              <a:rPr lang="nl-NL" dirty="0" smtClean="0">
                <a:sym typeface="Wingdings" pitchFamily="2" charset="2"/>
              </a:rPr>
              <a:t>Ik ga </a:t>
            </a:r>
            <a:r>
              <a:rPr lang="nl-NL" b="1" dirty="0" smtClean="0">
                <a:sym typeface="Wingdings" pitchFamily="2" charset="2"/>
              </a:rPr>
              <a:t>naar</a:t>
            </a:r>
            <a:r>
              <a:rPr lang="nl-NL" dirty="0" smtClean="0">
                <a:sym typeface="Wingdings" pitchFamily="2" charset="2"/>
              </a:rPr>
              <a:t> Parijs.	</a:t>
            </a:r>
            <a:br>
              <a:rPr lang="nl-NL" dirty="0" smtClean="0">
                <a:sym typeface="Wingdings" pitchFamily="2" charset="2"/>
              </a:rPr>
            </a:br>
            <a:r>
              <a:rPr lang="nl-NL" dirty="0" smtClean="0">
                <a:sym typeface="Wingdings" pitchFamily="2" charset="2"/>
              </a:rPr>
              <a:t>			</a:t>
            </a:r>
            <a:r>
              <a:rPr lang="nl-NL" i="1" dirty="0" smtClean="0">
                <a:sym typeface="Wingdings" pitchFamily="2" charset="2"/>
              </a:rPr>
              <a:t>Je </a:t>
            </a:r>
            <a:r>
              <a:rPr lang="nl-NL" i="1" dirty="0" err="1" smtClean="0">
                <a:sym typeface="Wingdings" pitchFamily="2" charset="2"/>
              </a:rPr>
              <a:t>vais</a:t>
            </a:r>
            <a:r>
              <a:rPr lang="nl-NL" i="1" dirty="0" smtClean="0">
                <a:sym typeface="Wingdings" pitchFamily="2" charset="2"/>
              </a:rPr>
              <a:t> </a:t>
            </a:r>
            <a:r>
              <a:rPr lang="nl-NL" b="1" i="1" dirty="0" smtClean="0">
                <a:solidFill>
                  <a:srgbClr val="FF0000"/>
                </a:solidFill>
                <a:sym typeface="Wingdings" pitchFamily="2" charset="2"/>
              </a:rPr>
              <a:t>à</a:t>
            </a:r>
            <a:r>
              <a:rPr lang="nl-NL" i="1" dirty="0" smtClean="0">
                <a:sym typeface="Wingdings" pitchFamily="2" charset="2"/>
              </a:rPr>
              <a:t> Paris.</a:t>
            </a:r>
          </a:p>
          <a:p>
            <a:pPr>
              <a:buNone/>
            </a:pPr>
            <a:endParaRPr lang="nl-NL" i="1" dirty="0">
              <a:solidFill>
                <a:schemeClr val="accent6"/>
              </a:solidFill>
              <a:sym typeface="Wingdings" pitchFamily="2" charset="2"/>
            </a:endParaRPr>
          </a:p>
          <a:p>
            <a:pPr>
              <a:buNone/>
            </a:pPr>
            <a:r>
              <a:rPr lang="nl-NL" i="1" dirty="0" smtClean="0">
                <a:sym typeface="Wingdings" pitchFamily="2" charset="2"/>
              </a:rPr>
              <a:t>				</a:t>
            </a:r>
            <a:r>
              <a:rPr lang="nl-NL" dirty="0" smtClean="0">
                <a:sym typeface="Wingdings" pitchFamily="2" charset="2"/>
              </a:rPr>
              <a:t>Ik</a:t>
            </a:r>
            <a:r>
              <a:rPr lang="nl-NL" b="1" dirty="0" smtClean="0">
                <a:sym typeface="Wingdings" pitchFamily="2" charset="2"/>
              </a:rPr>
              <a:t> </a:t>
            </a:r>
            <a:r>
              <a:rPr lang="nl-NL" dirty="0" smtClean="0">
                <a:sym typeface="Wingdings" pitchFamily="2" charset="2"/>
              </a:rPr>
              <a:t>woon </a:t>
            </a:r>
            <a:r>
              <a:rPr lang="nl-NL" b="1" dirty="0" smtClean="0">
                <a:sym typeface="Wingdings" pitchFamily="2" charset="2"/>
              </a:rPr>
              <a:t>in</a:t>
            </a:r>
            <a:r>
              <a:rPr lang="nl-NL" dirty="0" smtClean="0">
                <a:sym typeface="Wingdings" pitchFamily="2" charset="2"/>
              </a:rPr>
              <a:t> Rotterdam.</a:t>
            </a:r>
            <a:br>
              <a:rPr lang="nl-NL" dirty="0" smtClean="0">
                <a:sym typeface="Wingdings" pitchFamily="2" charset="2"/>
              </a:rPr>
            </a:br>
            <a:r>
              <a:rPr lang="nl-NL" dirty="0" smtClean="0">
                <a:sym typeface="Wingdings" pitchFamily="2" charset="2"/>
              </a:rPr>
              <a:t>			</a:t>
            </a:r>
            <a:r>
              <a:rPr lang="nl-NL" i="1" dirty="0" err="1" smtClean="0">
                <a:sym typeface="Wingdings" pitchFamily="2" charset="2"/>
              </a:rPr>
              <a:t>J’habite</a:t>
            </a:r>
            <a:r>
              <a:rPr lang="nl-NL" i="1" dirty="0" smtClean="0">
                <a:sym typeface="Wingdings" pitchFamily="2" charset="2"/>
              </a:rPr>
              <a:t> </a:t>
            </a:r>
            <a:r>
              <a:rPr lang="nl-NL" b="1" i="1" dirty="0" smtClean="0">
                <a:solidFill>
                  <a:srgbClr val="FF0000"/>
                </a:solidFill>
                <a:sym typeface="Wingdings" pitchFamily="2" charset="2"/>
              </a:rPr>
              <a:t>à</a:t>
            </a:r>
            <a:r>
              <a:rPr lang="nl-NL" i="1" dirty="0" smtClean="0">
                <a:sym typeface="Wingdings" pitchFamily="2" charset="2"/>
              </a:rPr>
              <a:t> Rotterdam.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land 	</a:t>
            </a:r>
            <a:r>
              <a:rPr lang="nl-NL" dirty="0" smtClean="0">
                <a:sym typeface="Wingdings" pitchFamily="2" charset="2"/>
              </a:rPr>
              <a:t> 	verschil tussen mannelijk, vrouwelijk </a:t>
            </a:r>
          </a:p>
          <a:p>
            <a:pPr>
              <a:buNone/>
            </a:pPr>
            <a:r>
              <a:rPr lang="nl-NL" dirty="0" smtClean="0">
                <a:sym typeface="Wingdings" pitchFamily="2" charset="2"/>
              </a:rPr>
              <a:t>			en meervoud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mannelijk	</a:t>
            </a:r>
            <a:r>
              <a:rPr lang="nl-NL" dirty="0" smtClean="0">
                <a:sym typeface="Wingdings" pitchFamily="2" charset="2"/>
              </a:rPr>
              <a:t>	het voorzetsel is </a:t>
            </a:r>
            <a:r>
              <a:rPr lang="nl-NL" b="1" dirty="0" smtClean="0">
                <a:solidFill>
                  <a:srgbClr val="FF0000"/>
                </a:solidFill>
                <a:sym typeface="Wingdings" pitchFamily="2" charset="2"/>
              </a:rPr>
              <a:t>au</a:t>
            </a:r>
          </a:p>
          <a:p>
            <a:pPr>
              <a:buNone/>
            </a:pPr>
            <a:endParaRPr lang="nl-NL" dirty="0" smtClean="0">
              <a:solidFill>
                <a:schemeClr val="accent6"/>
              </a:solidFill>
              <a:sym typeface="Wingdings" pitchFamily="2" charset="2"/>
            </a:endParaRPr>
          </a:p>
          <a:p>
            <a:pPr>
              <a:buNone/>
            </a:pPr>
            <a:r>
              <a:rPr lang="nl-NL" dirty="0" smtClean="0">
                <a:solidFill>
                  <a:schemeClr val="accent6"/>
                </a:solidFill>
                <a:sym typeface="Wingdings" pitchFamily="2" charset="2"/>
              </a:rPr>
              <a:t>voorbeeld		</a:t>
            </a:r>
            <a:r>
              <a:rPr lang="nl-NL" dirty="0" err="1" smtClean="0">
                <a:sym typeface="Wingdings" pitchFamily="2" charset="2"/>
              </a:rPr>
              <a:t>Yassine</a:t>
            </a:r>
            <a:r>
              <a:rPr lang="nl-NL" dirty="0" smtClean="0">
                <a:sym typeface="Wingdings" pitchFamily="2" charset="2"/>
              </a:rPr>
              <a:t> gaat </a:t>
            </a:r>
            <a:r>
              <a:rPr lang="nl-NL" b="1" dirty="0" smtClean="0">
                <a:sym typeface="Wingdings" pitchFamily="2" charset="2"/>
              </a:rPr>
              <a:t>naar</a:t>
            </a:r>
            <a:r>
              <a:rPr lang="nl-NL" dirty="0" smtClean="0">
                <a:sym typeface="Wingdings" pitchFamily="2" charset="2"/>
              </a:rPr>
              <a:t> Marokko.	</a:t>
            </a:r>
            <a:br>
              <a:rPr lang="nl-NL" dirty="0" smtClean="0">
                <a:sym typeface="Wingdings" pitchFamily="2" charset="2"/>
              </a:rPr>
            </a:br>
            <a:r>
              <a:rPr lang="nl-NL" dirty="0" smtClean="0">
                <a:sym typeface="Wingdings" pitchFamily="2" charset="2"/>
              </a:rPr>
              <a:t>			</a:t>
            </a:r>
            <a:r>
              <a:rPr lang="nl-NL" i="1" dirty="0" err="1" smtClean="0">
                <a:sym typeface="Wingdings" pitchFamily="2" charset="2"/>
              </a:rPr>
              <a:t>Yassine</a:t>
            </a:r>
            <a:r>
              <a:rPr lang="nl-NL" i="1" dirty="0" smtClean="0">
                <a:sym typeface="Wingdings" pitchFamily="2" charset="2"/>
              </a:rPr>
              <a:t> va </a:t>
            </a:r>
            <a:r>
              <a:rPr lang="nl-NL" b="1" i="1" dirty="0" smtClean="0">
                <a:solidFill>
                  <a:srgbClr val="FF0000"/>
                </a:solidFill>
                <a:sym typeface="Wingdings" pitchFamily="2" charset="2"/>
              </a:rPr>
              <a:t>au</a:t>
            </a:r>
            <a:r>
              <a:rPr lang="nl-NL" i="1" dirty="0" smtClean="0">
                <a:sym typeface="Wingdings" pitchFamily="2" charset="2"/>
              </a:rPr>
              <a:t> </a:t>
            </a:r>
            <a:r>
              <a:rPr lang="nl-NL" i="1" dirty="0" err="1" smtClean="0">
                <a:sym typeface="Wingdings" pitchFamily="2" charset="2"/>
              </a:rPr>
              <a:t>Maroc</a:t>
            </a:r>
            <a:r>
              <a:rPr lang="nl-NL" i="1" dirty="0" smtClean="0">
                <a:sym typeface="Wingdings" pitchFamily="2" charset="2"/>
              </a:rPr>
              <a:t>.</a:t>
            </a:r>
          </a:p>
          <a:p>
            <a:pPr>
              <a:buNone/>
            </a:pPr>
            <a:endParaRPr lang="nl-NL" i="1" dirty="0" smtClean="0">
              <a:solidFill>
                <a:schemeClr val="accent6"/>
              </a:solidFill>
              <a:sym typeface="Wingdings" pitchFamily="2" charset="2"/>
            </a:endParaRPr>
          </a:p>
          <a:p>
            <a:pPr>
              <a:buNone/>
            </a:pPr>
            <a:r>
              <a:rPr lang="nl-NL" i="1" dirty="0" smtClean="0">
                <a:sym typeface="Wingdings" pitchFamily="2" charset="2"/>
              </a:rPr>
              <a:t>				</a:t>
            </a:r>
            <a:r>
              <a:rPr lang="nl-NL" dirty="0" smtClean="0">
                <a:sym typeface="Wingdings" pitchFamily="2" charset="2"/>
              </a:rPr>
              <a:t>Zij woont </a:t>
            </a:r>
            <a:r>
              <a:rPr lang="nl-NL" b="1" dirty="0" smtClean="0">
                <a:sym typeface="Wingdings" pitchFamily="2" charset="2"/>
              </a:rPr>
              <a:t>in</a:t>
            </a:r>
            <a:r>
              <a:rPr lang="nl-NL" dirty="0" smtClean="0">
                <a:sym typeface="Wingdings" pitchFamily="2" charset="2"/>
              </a:rPr>
              <a:t> Denemarken.</a:t>
            </a:r>
            <a:br>
              <a:rPr lang="nl-NL" dirty="0" smtClean="0">
                <a:sym typeface="Wingdings" pitchFamily="2" charset="2"/>
              </a:rPr>
            </a:br>
            <a:r>
              <a:rPr lang="nl-NL" dirty="0" smtClean="0">
                <a:sym typeface="Wingdings" pitchFamily="2" charset="2"/>
              </a:rPr>
              <a:t>			</a:t>
            </a:r>
            <a:r>
              <a:rPr lang="nl-NL" i="1" dirty="0" smtClean="0">
                <a:sym typeface="Wingdings" pitchFamily="2" charset="2"/>
              </a:rPr>
              <a:t>Elle </a:t>
            </a:r>
            <a:r>
              <a:rPr lang="nl-NL" i="1" dirty="0" err="1" smtClean="0">
                <a:sym typeface="Wingdings" pitchFamily="2" charset="2"/>
              </a:rPr>
              <a:t>habite</a:t>
            </a:r>
            <a:r>
              <a:rPr lang="nl-NL" i="1" dirty="0" smtClean="0">
                <a:sym typeface="Wingdings" pitchFamily="2" charset="2"/>
              </a:rPr>
              <a:t> </a:t>
            </a:r>
            <a:r>
              <a:rPr lang="nl-NL" b="1" i="1" dirty="0" smtClean="0">
                <a:solidFill>
                  <a:srgbClr val="FF0000"/>
                </a:solidFill>
                <a:sym typeface="Wingdings" pitchFamily="2" charset="2"/>
              </a:rPr>
              <a:t>au </a:t>
            </a:r>
            <a:r>
              <a:rPr lang="nl-NL" i="1" dirty="0" err="1" smtClean="0">
                <a:sym typeface="Wingdings" pitchFamily="2" charset="2"/>
              </a:rPr>
              <a:t>Danemark</a:t>
            </a:r>
            <a:r>
              <a:rPr lang="nl-NL" i="1" dirty="0" smtClean="0">
                <a:sym typeface="Wingdings" pitchFamily="2" charset="2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nl-NL" dirty="0" smtClean="0"/>
              <a:t>vrouwelijk	</a:t>
            </a:r>
            <a:r>
              <a:rPr lang="nl-NL" dirty="0" smtClean="0">
                <a:sym typeface="Wingdings" pitchFamily="2" charset="2"/>
              </a:rPr>
              <a:t>	het voorzetsel is </a:t>
            </a:r>
            <a:r>
              <a:rPr lang="nl-NL" b="1" dirty="0" smtClean="0">
                <a:solidFill>
                  <a:srgbClr val="FF0000"/>
                </a:solidFill>
                <a:sym typeface="Wingdings" pitchFamily="2" charset="2"/>
              </a:rPr>
              <a:t>en</a:t>
            </a:r>
          </a:p>
          <a:p>
            <a:pPr>
              <a:buNone/>
            </a:pPr>
            <a:endParaRPr lang="nl-NL" i="1" dirty="0">
              <a:sym typeface="Wingdings" pitchFamily="2" charset="2"/>
            </a:endParaRPr>
          </a:p>
          <a:p>
            <a:pPr>
              <a:buNone/>
            </a:pPr>
            <a:r>
              <a:rPr lang="nl-NL" i="1" dirty="0" smtClean="0">
                <a:sym typeface="Wingdings" pitchFamily="2" charset="2"/>
              </a:rPr>
              <a:t>De Franse naam van het land eindigt op een –e.</a:t>
            </a:r>
          </a:p>
          <a:p>
            <a:pPr>
              <a:buNone/>
            </a:pPr>
            <a:endParaRPr lang="nl-NL" dirty="0" smtClean="0">
              <a:solidFill>
                <a:schemeClr val="accent6"/>
              </a:solidFill>
              <a:sym typeface="Wingdings" pitchFamily="2" charset="2"/>
            </a:endParaRPr>
          </a:p>
          <a:p>
            <a:pPr>
              <a:buNone/>
            </a:pPr>
            <a:r>
              <a:rPr lang="nl-NL" dirty="0" smtClean="0">
                <a:solidFill>
                  <a:schemeClr val="accent6"/>
                </a:solidFill>
                <a:sym typeface="Wingdings" pitchFamily="2" charset="2"/>
              </a:rPr>
              <a:t>voorbeeld		</a:t>
            </a:r>
            <a:r>
              <a:rPr lang="nl-NL" dirty="0" smtClean="0">
                <a:sym typeface="Wingdings" pitchFamily="2" charset="2"/>
              </a:rPr>
              <a:t>Martine gaat </a:t>
            </a:r>
            <a:r>
              <a:rPr lang="nl-NL" b="1" dirty="0" smtClean="0">
                <a:sym typeface="Wingdings" pitchFamily="2" charset="2"/>
              </a:rPr>
              <a:t>naar</a:t>
            </a:r>
            <a:r>
              <a:rPr lang="nl-NL" dirty="0" smtClean="0">
                <a:sym typeface="Wingdings" pitchFamily="2" charset="2"/>
              </a:rPr>
              <a:t> Frankrijk.</a:t>
            </a:r>
            <a:br>
              <a:rPr lang="nl-NL" dirty="0" smtClean="0">
                <a:sym typeface="Wingdings" pitchFamily="2" charset="2"/>
              </a:rPr>
            </a:br>
            <a:r>
              <a:rPr lang="nl-NL" dirty="0" smtClean="0">
                <a:sym typeface="Wingdings" pitchFamily="2" charset="2"/>
              </a:rPr>
              <a:t>			</a:t>
            </a:r>
            <a:r>
              <a:rPr lang="nl-NL" i="1" dirty="0" smtClean="0">
                <a:sym typeface="Wingdings" pitchFamily="2" charset="2"/>
              </a:rPr>
              <a:t>Martine va </a:t>
            </a:r>
            <a:r>
              <a:rPr lang="nl-NL" b="1" i="1" dirty="0" smtClean="0">
                <a:solidFill>
                  <a:srgbClr val="FF0000"/>
                </a:solidFill>
                <a:sym typeface="Wingdings" pitchFamily="2" charset="2"/>
              </a:rPr>
              <a:t>en</a:t>
            </a:r>
            <a:r>
              <a:rPr lang="nl-NL" i="1" dirty="0" smtClean="0">
                <a:sym typeface="Wingdings" pitchFamily="2" charset="2"/>
              </a:rPr>
              <a:t> France.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			Wij wonen </a:t>
            </a:r>
            <a:r>
              <a:rPr lang="nl-NL" b="1" dirty="0" smtClean="0"/>
              <a:t>in</a:t>
            </a:r>
            <a:r>
              <a:rPr lang="nl-NL" dirty="0" smtClean="0"/>
              <a:t> Spanje.</a:t>
            </a:r>
            <a:br>
              <a:rPr lang="nl-NL" dirty="0" smtClean="0"/>
            </a:br>
            <a:r>
              <a:rPr lang="nl-NL" dirty="0" smtClean="0"/>
              <a:t>			</a:t>
            </a:r>
            <a:r>
              <a:rPr lang="nl-NL" i="1" dirty="0" err="1" smtClean="0"/>
              <a:t>Nous</a:t>
            </a:r>
            <a:r>
              <a:rPr lang="nl-NL" i="1" dirty="0" smtClean="0"/>
              <a:t> </a:t>
            </a:r>
            <a:r>
              <a:rPr lang="nl-NL" i="1" dirty="0" err="1" smtClean="0"/>
              <a:t>habitons</a:t>
            </a:r>
            <a:r>
              <a:rPr lang="nl-NL" i="1" dirty="0" smtClean="0"/>
              <a:t> </a:t>
            </a:r>
            <a:r>
              <a:rPr lang="nl-NL" b="1" i="1" dirty="0" smtClean="0">
                <a:solidFill>
                  <a:srgbClr val="FF0000"/>
                </a:solidFill>
              </a:rPr>
              <a:t>en</a:t>
            </a:r>
            <a:r>
              <a:rPr lang="nl-NL" i="1" dirty="0" smtClean="0"/>
              <a:t> </a:t>
            </a:r>
            <a:r>
              <a:rPr lang="nl-NL" i="1" dirty="0" err="1" smtClean="0"/>
              <a:t>Espagne</a:t>
            </a:r>
            <a:r>
              <a:rPr lang="nl-NL" i="1" dirty="0" smtClean="0"/>
              <a:t>.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meervoud	</a:t>
            </a:r>
            <a:r>
              <a:rPr lang="nl-NL" dirty="0" smtClean="0">
                <a:sym typeface="Wingdings" pitchFamily="2" charset="2"/>
              </a:rPr>
              <a:t>	het voorzetsel is </a:t>
            </a:r>
            <a:r>
              <a:rPr lang="nl-NL" b="1" dirty="0" err="1" smtClean="0">
                <a:solidFill>
                  <a:srgbClr val="FF0000"/>
                </a:solidFill>
                <a:sym typeface="Wingdings" pitchFamily="2" charset="2"/>
              </a:rPr>
              <a:t>aux</a:t>
            </a:r>
            <a:endParaRPr lang="nl-NL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endParaRPr lang="nl-NL" i="1" dirty="0">
              <a:sym typeface="Wingdings" pitchFamily="2" charset="2"/>
            </a:endParaRPr>
          </a:p>
          <a:p>
            <a:pPr>
              <a:buNone/>
            </a:pPr>
            <a:r>
              <a:rPr lang="nl-NL" i="1" dirty="0" smtClean="0">
                <a:sym typeface="Wingdings" pitchFamily="2" charset="2"/>
              </a:rPr>
              <a:t>Alleen bij </a:t>
            </a:r>
            <a:r>
              <a:rPr lang="nl-NL" dirty="0" smtClean="0">
                <a:sym typeface="Wingdings" pitchFamily="2" charset="2"/>
              </a:rPr>
              <a:t>Les </a:t>
            </a:r>
            <a:r>
              <a:rPr lang="nl-NL" dirty="0" err="1" smtClean="0">
                <a:sym typeface="Wingdings" pitchFamily="2" charset="2"/>
              </a:rPr>
              <a:t>Pays-Bas</a:t>
            </a:r>
            <a:r>
              <a:rPr lang="nl-NL" i="1" dirty="0" smtClean="0">
                <a:sym typeface="Wingdings" pitchFamily="2" charset="2"/>
              </a:rPr>
              <a:t> (Nederland) en </a:t>
            </a:r>
          </a:p>
          <a:p>
            <a:pPr>
              <a:buNone/>
            </a:pPr>
            <a:r>
              <a:rPr lang="nl-NL" dirty="0" smtClean="0">
                <a:sym typeface="Wingdings" pitchFamily="2" charset="2"/>
              </a:rPr>
              <a:t>Les </a:t>
            </a:r>
            <a:r>
              <a:rPr lang="nl-NL" dirty="0" err="1" smtClean="0">
                <a:sym typeface="Wingdings" pitchFamily="2" charset="2"/>
              </a:rPr>
              <a:t>États-Unis</a:t>
            </a:r>
            <a:r>
              <a:rPr lang="nl-NL" dirty="0" smtClean="0">
                <a:sym typeface="Wingdings" pitchFamily="2" charset="2"/>
              </a:rPr>
              <a:t> </a:t>
            </a:r>
            <a:r>
              <a:rPr lang="nl-NL" i="1" dirty="0" smtClean="0">
                <a:sym typeface="Wingdings" pitchFamily="2" charset="2"/>
              </a:rPr>
              <a:t>(Verenigde Staten).)</a:t>
            </a:r>
            <a:endParaRPr lang="nl-NL" dirty="0" smtClean="0">
              <a:sym typeface="Wingdings" pitchFamily="2" charset="2"/>
            </a:endParaRPr>
          </a:p>
          <a:p>
            <a:pPr>
              <a:buNone/>
            </a:pPr>
            <a:endParaRPr lang="nl-NL" dirty="0" smtClean="0">
              <a:solidFill>
                <a:schemeClr val="accent6"/>
              </a:solidFill>
              <a:sym typeface="Wingdings" pitchFamily="2" charset="2"/>
            </a:endParaRPr>
          </a:p>
          <a:p>
            <a:pPr>
              <a:buNone/>
            </a:pPr>
            <a:r>
              <a:rPr lang="nl-NL" dirty="0" smtClean="0">
                <a:solidFill>
                  <a:schemeClr val="accent6"/>
                </a:solidFill>
                <a:sym typeface="Wingdings" pitchFamily="2" charset="2"/>
              </a:rPr>
              <a:t>voorbeeld		</a:t>
            </a:r>
            <a:r>
              <a:rPr lang="nl-NL" dirty="0" smtClean="0">
                <a:sym typeface="Wingdings" pitchFamily="2" charset="2"/>
              </a:rPr>
              <a:t>Jean woont </a:t>
            </a:r>
            <a:r>
              <a:rPr lang="nl-NL" b="1" dirty="0" smtClean="0">
                <a:sym typeface="Wingdings" pitchFamily="2" charset="2"/>
              </a:rPr>
              <a:t>in</a:t>
            </a:r>
            <a:r>
              <a:rPr lang="nl-NL" dirty="0" smtClean="0">
                <a:sym typeface="Wingdings" pitchFamily="2" charset="2"/>
              </a:rPr>
              <a:t> Nederland.</a:t>
            </a:r>
            <a:br>
              <a:rPr lang="nl-NL" dirty="0" smtClean="0">
                <a:sym typeface="Wingdings" pitchFamily="2" charset="2"/>
              </a:rPr>
            </a:br>
            <a:r>
              <a:rPr lang="nl-NL" dirty="0" smtClean="0">
                <a:sym typeface="Wingdings" pitchFamily="2" charset="2"/>
              </a:rPr>
              <a:t>			</a:t>
            </a:r>
            <a:r>
              <a:rPr lang="nl-NL" i="1" dirty="0" smtClean="0">
                <a:sym typeface="Wingdings" pitchFamily="2" charset="2"/>
              </a:rPr>
              <a:t>Jean </a:t>
            </a:r>
            <a:r>
              <a:rPr lang="nl-NL" i="1" dirty="0" err="1" smtClean="0">
                <a:sym typeface="Wingdings" pitchFamily="2" charset="2"/>
              </a:rPr>
              <a:t>habite</a:t>
            </a:r>
            <a:r>
              <a:rPr lang="nl-NL" i="1" dirty="0" smtClean="0">
                <a:sym typeface="Wingdings" pitchFamily="2" charset="2"/>
              </a:rPr>
              <a:t> </a:t>
            </a:r>
            <a:r>
              <a:rPr lang="nl-NL" b="1" i="1" dirty="0" err="1" smtClean="0">
                <a:solidFill>
                  <a:srgbClr val="FF0000"/>
                </a:solidFill>
                <a:sym typeface="Wingdings" pitchFamily="2" charset="2"/>
              </a:rPr>
              <a:t>aux</a:t>
            </a:r>
            <a:r>
              <a:rPr lang="nl-NL" i="1" dirty="0" smtClean="0">
                <a:sym typeface="Wingdings" pitchFamily="2" charset="2"/>
              </a:rPr>
              <a:t> </a:t>
            </a:r>
            <a:r>
              <a:rPr lang="nl-NL" i="1" dirty="0" err="1" smtClean="0">
                <a:sym typeface="Wingdings" pitchFamily="2" charset="2"/>
              </a:rPr>
              <a:t>Pays-Bas</a:t>
            </a:r>
            <a:r>
              <a:rPr lang="nl-NL" i="1" dirty="0" smtClean="0">
                <a:sym typeface="Wingdings" pitchFamily="2" charset="2"/>
              </a:rPr>
              <a:t>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			Jullie gaan </a:t>
            </a:r>
            <a:r>
              <a:rPr lang="nl-NL" b="1" dirty="0" smtClean="0"/>
              <a:t>naar</a:t>
            </a:r>
            <a:r>
              <a:rPr lang="nl-NL" dirty="0" smtClean="0"/>
              <a:t> de VS.</a:t>
            </a:r>
            <a:br>
              <a:rPr lang="nl-NL" dirty="0" smtClean="0"/>
            </a:br>
            <a:r>
              <a:rPr lang="nl-NL" dirty="0" smtClean="0"/>
              <a:t>			</a:t>
            </a:r>
            <a:r>
              <a:rPr lang="nl-NL" i="1" dirty="0" err="1" smtClean="0"/>
              <a:t>Vous</a:t>
            </a:r>
            <a:r>
              <a:rPr lang="nl-NL" i="1" dirty="0" smtClean="0"/>
              <a:t> </a:t>
            </a:r>
            <a:r>
              <a:rPr lang="nl-NL" i="1" dirty="0" err="1" smtClean="0"/>
              <a:t>allez</a:t>
            </a:r>
            <a:r>
              <a:rPr lang="nl-NL" i="1" dirty="0" smtClean="0"/>
              <a:t> </a:t>
            </a:r>
            <a:r>
              <a:rPr lang="nl-NL" b="1" i="1" dirty="0" err="1" smtClean="0">
                <a:solidFill>
                  <a:srgbClr val="FF0000"/>
                </a:solidFill>
              </a:rPr>
              <a:t>aux</a:t>
            </a:r>
            <a:r>
              <a:rPr lang="nl-NL" i="1" dirty="0" smtClean="0"/>
              <a:t> </a:t>
            </a:r>
            <a:r>
              <a:rPr lang="nl-NL" i="1" dirty="0" err="1" smtClean="0"/>
              <a:t>États-Unis</a:t>
            </a:r>
            <a:r>
              <a:rPr lang="nl-NL" i="1" dirty="0" smtClean="0"/>
              <a:t>.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nl-NL" b="1" u="sng" dirty="0" smtClean="0"/>
              <a:t>Schema</a:t>
            </a:r>
            <a:endParaRPr lang="nl-NL" dirty="0" smtClean="0"/>
          </a:p>
          <a:p>
            <a:pPr>
              <a:buNone/>
            </a:pPr>
            <a:endParaRPr lang="nl-NL" b="1" u="sng" dirty="0"/>
          </a:p>
          <a:p>
            <a:pPr>
              <a:buNone/>
            </a:pPr>
            <a:endParaRPr lang="nl-NL" b="1" u="sng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539552" y="1556792"/>
          <a:ext cx="8064896" cy="38572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816091">
                <a:tc>
                  <a:txBody>
                    <a:bodyPr/>
                    <a:lstStyle/>
                    <a:p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mannelijk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vrouwelijk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meervoud</a:t>
                      </a:r>
                      <a:endParaRPr lang="nl-NL" sz="2800" dirty="0"/>
                    </a:p>
                  </a:txBody>
                  <a:tcPr/>
                </a:tc>
              </a:tr>
              <a:tr h="816091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stad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b="1" dirty="0" smtClean="0">
                          <a:solidFill>
                            <a:srgbClr val="FF0000"/>
                          </a:solidFill>
                        </a:rPr>
                        <a:t>à</a:t>
                      </a:r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b="1" dirty="0" smtClean="0">
                          <a:solidFill>
                            <a:srgbClr val="FF0000"/>
                          </a:solidFill>
                        </a:rPr>
                        <a:t>à</a:t>
                      </a:r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b="1" dirty="0" smtClean="0">
                          <a:solidFill>
                            <a:srgbClr val="FF0000"/>
                          </a:solidFill>
                        </a:rPr>
                        <a:t>à</a:t>
                      </a:r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16091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land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b="1" dirty="0" smtClean="0">
                          <a:solidFill>
                            <a:srgbClr val="FF0000"/>
                          </a:solidFill>
                        </a:rPr>
                        <a:t>au</a:t>
                      </a:r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b="1" dirty="0" smtClean="0">
                          <a:solidFill>
                            <a:srgbClr val="FF0000"/>
                          </a:solidFill>
                        </a:rPr>
                        <a:t>en</a:t>
                      </a:r>
                    </a:p>
                    <a:p>
                      <a:endParaRPr lang="nl-NL" sz="2800" dirty="0" smtClean="0"/>
                    </a:p>
                    <a:p>
                      <a:r>
                        <a:rPr lang="nl-NL" sz="2800" i="1" dirty="0" smtClean="0"/>
                        <a:t>(de</a:t>
                      </a:r>
                      <a:r>
                        <a:rPr lang="nl-NL" sz="2800" i="1" baseline="0" dirty="0" smtClean="0"/>
                        <a:t> laatste letter is een –e)</a:t>
                      </a:r>
                      <a:endParaRPr lang="nl-NL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b="1" dirty="0" err="1" smtClean="0">
                          <a:solidFill>
                            <a:srgbClr val="FF0000"/>
                          </a:solidFill>
                        </a:rPr>
                        <a:t>aux</a:t>
                      </a:r>
                      <a:endParaRPr lang="nl-NL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nl-NL" sz="2800" dirty="0" smtClean="0"/>
                    </a:p>
                    <a:p>
                      <a:r>
                        <a:rPr lang="nl-NL" sz="2800" i="1" dirty="0" smtClean="0"/>
                        <a:t>(alleen </a:t>
                      </a:r>
                      <a:br>
                        <a:rPr lang="nl-NL" sz="2800" i="1" dirty="0" smtClean="0"/>
                      </a:br>
                      <a:r>
                        <a:rPr lang="nl-NL" sz="2800" i="1" dirty="0" err="1" smtClean="0"/>
                        <a:t>Pays-Bas</a:t>
                      </a:r>
                      <a:r>
                        <a:rPr lang="nl-NL" sz="2800" i="1" dirty="0" smtClean="0"/>
                        <a:t> &amp; </a:t>
                      </a:r>
                      <a:r>
                        <a:rPr lang="nl-NL" sz="2800" i="1" dirty="0" err="1" smtClean="0"/>
                        <a:t>États-Unis</a:t>
                      </a:r>
                      <a:r>
                        <a:rPr lang="nl-NL" sz="2800" i="1" dirty="0" smtClean="0"/>
                        <a:t>)</a:t>
                      </a:r>
                      <a:endParaRPr lang="nl-NL" sz="2800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34</Words>
  <Application>Microsoft Office PowerPoint</Application>
  <PresentationFormat>Diavoorstelling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Office-thema</vt:lpstr>
      <vt:lpstr>Voorzetsels bij landen en steden</vt:lpstr>
      <vt:lpstr>Dia 2</vt:lpstr>
      <vt:lpstr>Dia 3</vt:lpstr>
      <vt:lpstr>Dia 4</vt:lpstr>
      <vt:lpstr>Dia 5</vt:lpstr>
      <vt:lpstr>Dia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Voorzetsels bij landen en steden</dc:title>
  <dc:creator>Marieke</dc:creator>
  <cp:lastModifiedBy>Marieke</cp:lastModifiedBy>
  <cp:revision>6</cp:revision>
  <dcterms:created xsi:type="dcterms:W3CDTF">2011-08-16T16:05:04Z</dcterms:created>
  <dcterms:modified xsi:type="dcterms:W3CDTF">2012-09-16T17:32:27Z</dcterms:modified>
</cp:coreProperties>
</file>